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954" r:id="rId2"/>
    <p:sldId id="3957" r:id="rId3"/>
    <p:sldId id="257" r:id="rId4"/>
    <p:sldId id="259" r:id="rId5"/>
    <p:sldId id="265" r:id="rId6"/>
    <p:sldId id="260" r:id="rId7"/>
    <p:sldId id="266" r:id="rId8"/>
    <p:sldId id="263" r:id="rId9"/>
    <p:sldId id="269" r:id="rId10"/>
    <p:sldId id="3955" r:id="rId11"/>
    <p:sldId id="3959" r:id="rId12"/>
    <p:sldId id="3949" r:id="rId13"/>
    <p:sldId id="3956" r:id="rId14"/>
    <p:sldId id="267" r:id="rId15"/>
    <p:sldId id="268" r:id="rId16"/>
    <p:sldId id="270" r:id="rId17"/>
  </p:sldIdLst>
  <p:sldSz cx="18288000" cy="10287000"/>
  <p:notesSz cx="6858000" cy="9144000"/>
  <p:embeddedFontLst>
    <p:embeddedFont>
      <p:font typeface="Arimo Bold" panose="020B0704020202020204" pitchFamily="34" charset="0"/>
      <p:regular r:id="rId19"/>
      <p:bold r:id="rId20"/>
    </p:embeddedFon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Montserrat Bold" pitchFamily="2" charset="77"/>
      <p:regular r:id="rId25"/>
    </p:embeddedFont>
    <p:embeddedFont>
      <p:font typeface="Montserrat Classic" pitchFamily="2" charset="77"/>
      <p:regular r:id="rId26"/>
    </p:embeddedFont>
    <p:embeddedFont>
      <p:font typeface="Montserrat Classic Bold" pitchFamily="2" charset="77"/>
      <p:regular r:id="rId27"/>
      <p:bold r:id="rId28"/>
    </p:embeddedFont>
    <p:embeddedFont>
      <p:font typeface="Montserrat Semi-Bold" pitchFamily="2" charset="77"/>
      <p:regular r:id="rId29"/>
      <p:bold r:id="rId30"/>
    </p:embeddedFont>
    <p:embeddedFont>
      <p:font typeface="Montserrat Semi-Bold Bold" pitchFamily="2" charset="77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78906"/>
  </p:normalViewPr>
  <p:slideViewPr>
    <p:cSldViewPr snapToGrid="0" snapToObjects="1">
      <p:cViewPr varScale="1">
        <p:scale>
          <a:sx n="54" d="100"/>
          <a:sy n="54" d="100"/>
        </p:scale>
        <p:origin x="222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EE73B-8495-E943-A49A-8D2630A79648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68D37-354F-C64C-9FB4-7BD6C40B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5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8299539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ealthaffairs.org/doi/10.1377/hlthaff.2020.01535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everyone! Thanks for joining us today for this webinar, “The Invisible Customer – How Private Equity Practices are Changing the Biopharma Industry”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55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27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05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44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5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Private equity firms now own about </a:t>
            </a:r>
            <a:r>
              <a:rPr lang="en-US" sz="1200" u="sng" dirty="0">
                <a:hlinkClick r:id="rId3"/>
              </a:rPr>
              <a:t>25%</a:t>
            </a:r>
            <a:r>
              <a:rPr lang="en-US" sz="1200" dirty="0"/>
              <a:t> of hospitals in the United States — and this figure will likely continue to grow.</a:t>
            </a:r>
          </a:p>
          <a:p>
            <a:r>
              <a:rPr lang="en-US" sz="1200" dirty="0"/>
              <a:t>Between 2003 and 2017, there were </a:t>
            </a:r>
            <a:r>
              <a:rPr lang="en-US" sz="1200" u="sng" dirty="0">
                <a:hlinkClick r:id="rId4"/>
              </a:rPr>
              <a:t>42 private equity deals</a:t>
            </a:r>
            <a:r>
              <a:rPr lang="en-US" sz="1200" dirty="0"/>
              <a:t> to purchase hospitals or hospital systems. These affected 282 hospitals in 36 states</a:t>
            </a:r>
          </a:p>
          <a:p>
            <a:pPr lvl="0"/>
            <a:r>
              <a:rPr lang="en-US" sz="1200" dirty="0"/>
              <a:t>Private equity investments in healthcare from $23.1 billion in 2015 to $78.9 billion in 2019</a:t>
            </a:r>
          </a:p>
          <a:p>
            <a:pPr lvl="0"/>
            <a:r>
              <a:rPr lang="en-US" sz="1200" dirty="0"/>
              <a:t>This is thought to be under-reported and recent estimates of PE investors funds allocated for health care are as high as $1.8 trillion (source: </a:t>
            </a:r>
            <a:r>
              <a:rPr lang="en-US" sz="1200" dirty="0" err="1"/>
              <a:t>americanhealthlaw.org</a:t>
            </a:r>
            <a:r>
              <a:rPr lang="en-US" sz="1200" dirty="0"/>
              <a:t>, , </a:t>
            </a:r>
            <a:r>
              <a:rPr lang="en-US" sz="1200" dirty="0" err="1"/>
              <a:t>Soutar</a:t>
            </a:r>
            <a:r>
              <a:rPr lang="en-US" sz="1200" dirty="0"/>
              <a:t>, Patrick D and </a:t>
            </a:r>
            <a:r>
              <a:rPr lang="en-US" sz="1200" dirty="0" err="1"/>
              <a:t>Meyercord</a:t>
            </a:r>
            <a:r>
              <a:rPr lang="en-US" sz="1200" dirty="0"/>
              <a:t>, Andrew N, “PE Investment in Private Practice:  Has Its Time Finally Come or Will the Mistakes of the Past be Repeated?”, June 1, 2020</a:t>
            </a:r>
          </a:p>
          <a:p>
            <a:pPr lvl="0"/>
            <a:endParaRPr lang="en-US" sz="1200" dirty="0"/>
          </a:p>
          <a:p>
            <a:pPr lvl="0"/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9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there’s a consolidation of HC delivery in US; explain trends; HCPs desire to increase negotiating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06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HC delivery vs. practice mgmt.</a:t>
            </a:r>
          </a:p>
          <a:p>
            <a:r>
              <a:rPr lang="en-US" dirty="0"/>
              <a:t>Business focus vs. clinical focus</a:t>
            </a:r>
          </a:p>
          <a:p>
            <a:r>
              <a:rPr lang="en-US" dirty="0"/>
              <a:t>Regulations about Stark’s law</a:t>
            </a:r>
          </a:p>
          <a:p>
            <a:r>
              <a:rPr lang="en-US" dirty="0"/>
              <a:t>Operational efficiencies, revenue generation, influence of PM company on service mix &amp; practice focus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 are all consolidated and managed by practice mgmt. company who hires &amp; manages HC providers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7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in physicians who are employees as opposed to practice owners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from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AMA’sPhysician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Practice Benchmark Survey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 was the first year in which less than half of practicing physicians (47.1 percent) had an ownership stake in their practice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 data marked the first year in which there were fewer physician owners (45.9 percent) than employees (47.4 percent).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ownership is shifting away from physician-owned practice (“private practice”) and toward working directly for a hospital or for a hospital-owned practice, and to an increasing extent PE owned PMOs.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/>
              <a:t>Increasing need for capital by physician practices and hospitals to meet demands of evolving US healthcare deliver model</a:t>
            </a:r>
          </a:p>
          <a:p>
            <a:r>
              <a:rPr lang="en-US" sz="1200" dirty="0">
                <a:highlight>
                  <a:srgbClr val="FFFF00"/>
                </a:highlight>
              </a:rPr>
              <a:t>Increased operating costs </a:t>
            </a:r>
          </a:p>
          <a:p>
            <a:r>
              <a:rPr lang="en-US" sz="1200" dirty="0">
                <a:highlight>
                  <a:srgbClr val="FFFF00"/>
                </a:highlight>
              </a:rPr>
              <a:t>Declining reimbursement</a:t>
            </a:r>
          </a:p>
          <a:p>
            <a:r>
              <a:rPr lang="en-US" sz="1200" dirty="0">
                <a:highlight>
                  <a:srgbClr val="FFFF00"/>
                </a:highlight>
              </a:rPr>
              <a:t>Investment in expanded service lines to grow and diversify revenue streams</a:t>
            </a:r>
          </a:p>
          <a:p>
            <a:r>
              <a:rPr lang="en-US" sz="1200" dirty="0">
                <a:highlight>
                  <a:srgbClr val="FFFF00"/>
                </a:highlight>
              </a:rPr>
              <a:t>Competition with health systems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highlight>
                  <a:srgbClr val="FFFF00"/>
                </a:highlight>
              </a:rPr>
              <a:t>Need to address business issues in addition to providing health care</a:t>
            </a:r>
          </a:p>
          <a:p>
            <a:r>
              <a:rPr lang="en-US" sz="1200" dirty="0">
                <a:highlight>
                  <a:srgbClr val="FFFF00"/>
                </a:highlight>
              </a:rPr>
              <a:t>Revenue cycle management – managing cash flow</a:t>
            </a:r>
          </a:p>
          <a:p>
            <a:r>
              <a:rPr lang="en-US" sz="1200" dirty="0">
                <a:highlight>
                  <a:srgbClr val="FFFF00"/>
                </a:highlight>
              </a:rPr>
              <a:t>Payer negotiation</a:t>
            </a:r>
          </a:p>
          <a:p>
            <a:r>
              <a:rPr lang="en-US" sz="1200" dirty="0">
                <a:highlight>
                  <a:srgbClr val="FFFF00"/>
                </a:highlight>
              </a:rPr>
              <a:t>Data integration and management</a:t>
            </a:r>
          </a:p>
          <a:p>
            <a:r>
              <a:rPr lang="en-US" sz="1200" dirty="0">
                <a:highlight>
                  <a:srgbClr val="FFFF00"/>
                </a:highlight>
              </a:rPr>
              <a:t>Compliance </a:t>
            </a:r>
          </a:p>
          <a:p>
            <a:endParaRPr lang="en-US" sz="1200" dirty="0">
              <a:highlight>
                <a:srgbClr val="FFFF00"/>
              </a:highlight>
            </a:endParaRPr>
          </a:p>
          <a:p>
            <a:r>
              <a:rPr lang="en-US" b="1" dirty="0"/>
              <a:t>Sell to PE</a:t>
            </a:r>
          </a:p>
          <a:p>
            <a:r>
              <a:rPr lang="en-US" dirty="0"/>
              <a:t>Reduced share of ownership in a bigger pie</a:t>
            </a:r>
          </a:p>
          <a:p>
            <a:r>
              <a:rPr lang="en-US" dirty="0"/>
              <a:t>Tradeoff a degree of autonomy</a:t>
            </a:r>
          </a:p>
          <a:p>
            <a:r>
              <a:rPr lang="en-US" dirty="0">
                <a:highlight>
                  <a:srgbClr val="FFFF00"/>
                </a:highlight>
              </a:rPr>
              <a:t>Access to capital and business resources</a:t>
            </a:r>
          </a:p>
          <a:p>
            <a:r>
              <a:rPr lang="en-US" dirty="0">
                <a:highlight>
                  <a:srgbClr val="FFFF00"/>
                </a:highlight>
              </a:rPr>
              <a:t>Partner with PE to increase practice value as part of exit strategy </a:t>
            </a:r>
          </a:p>
          <a:p>
            <a:r>
              <a:rPr lang="en-US" b="1" dirty="0"/>
              <a:t>Work for health system</a:t>
            </a:r>
          </a:p>
          <a:p>
            <a:r>
              <a:rPr lang="en-US" dirty="0"/>
              <a:t>Give up ownership </a:t>
            </a:r>
          </a:p>
          <a:p>
            <a:r>
              <a:rPr lang="en-US" dirty="0"/>
              <a:t>Tradeoff autonomy for practice resources </a:t>
            </a:r>
          </a:p>
          <a:p>
            <a:r>
              <a:rPr lang="en-US" dirty="0">
                <a:highlight>
                  <a:srgbClr val="FFFF00"/>
                </a:highlight>
              </a:rPr>
              <a:t>Preferred provider contracts with payers</a:t>
            </a:r>
          </a:p>
          <a:p>
            <a:r>
              <a:rPr lang="en-US" dirty="0">
                <a:highlight>
                  <a:srgbClr val="FFFF00"/>
                </a:highlight>
              </a:rPr>
              <a:t>Access to capital </a:t>
            </a:r>
          </a:p>
          <a:p>
            <a:r>
              <a:rPr lang="en-US" dirty="0">
                <a:highlight>
                  <a:srgbClr val="FFFF00"/>
                </a:highlight>
              </a:rPr>
              <a:t>Reduced administrative and operating burden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0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5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8160" marR="0" lvl="1" indent="-25908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689D"/>
                </a:solidFill>
                <a:latin typeface="Montserrat Bold"/>
              </a:rPr>
              <a:t>IDENTIFY GEOGRAPHY &amp; PLATFORM PRACTICE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endParaRPr lang="en-US" sz="2400" dirty="0">
              <a:solidFill>
                <a:srgbClr val="00689D"/>
              </a:solidFill>
              <a:latin typeface="Montserrat"/>
            </a:endParaRP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689D"/>
                </a:solidFill>
                <a:latin typeface="Montserrat"/>
              </a:rPr>
              <a:t>Local brand strength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689D"/>
                </a:solidFill>
                <a:latin typeface="Montserrat"/>
              </a:rPr>
              <a:t>Scope of services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689D"/>
                </a:solidFill>
                <a:latin typeface="Montserrat"/>
              </a:rPr>
              <a:t>Strategic fit of HCP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689D"/>
                </a:solidFill>
                <a:latin typeface="Montserrat"/>
              </a:rPr>
              <a:t>Financials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689D"/>
                </a:solidFill>
                <a:latin typeface="Montserrat"/>
              </a:rPr>
              <a:t>Capacity and productivity potential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689D"/>
                </a:solidFill>
                <a:latin typeface="Montserrat"/>
              </a:rPr>
              <a:t>Assets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endParaRPr lang="en-US" sz="2400" dirty="0">
              <a:solidFill>
                <a:srgbClr val="00689D"/>
              </a:solidFill>
              <a:latin typeface="Montserra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68D37-354F-C64C-9FB4-7BD6C40BB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9.jpeg"/><Relationship Id="rId7" Type="http://schemas.openxmlformats.org/officeDocument/2006/relationships/image" Target="../media/image20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2.png"/><Relationship Id="rId5" Type="http://schemas.openxmlformats.org/officeDocument/2006/relationships/image" Target="../media/image18.png"/><Relationship Id="rId10" Type="http://schemas.openxmlformats.org/officeDocument/2006/relationships/image" Target="../media/image41.sv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695" b="290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6186311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35157">
                <a:alpha val="5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099" y="500644"/>
            <a:ext cx="1273084" cy="128594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701549" y="572412"/>
            <a:ext cx="3473572" cy="1127859"/>
            <a:chOff x="0" y="0"/>
            <a:chExt cx="4631429" cy="1503812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"/>
              <a:ext cx="4631429" cy="1494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2"/>
                </a:lnSpc>
              </a:pPr>
              <a:r>
                <a:rPr lang="en-US" sz="3797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4442"/>
                </a:lnSpc>
              </a:pPr>
              <a:r>
                <a:rPr lang="en-US" sz="3797">
                  <a:solidFill>
                    <a:srgbClr val="FFFFFF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353669" y="886481"/>
              <a:ext cx="107355" cy="10735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028700" y="9229725"/>
            <a:ext cx="51464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Classic"/>
              </a:rPr>
              <a:t>FEBRUARY 24, 2022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D2199B8-17C8-E569-7C22-BBDA008621D5}"/>
              </a:ext>
            </a:extLst>
          </p:cNvPr>
          <p:cNvSpPr txBox="1"/>
          <p:nvPr/>
        </p:nvSpPr>
        <p:spPr>
          <a:xfrm>
            <a:off x="818452" y="3234242"/>
            <a:ext cx="65341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Montserrat Semi-Bold"/>
              </a:rPr>
              <a:t>The Invisible Customer</a:t>
            </a:r>
            <a:endParaRPr lang="en-US" sz="4529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88DD57F-2AA3-673E-A6F6-A4B08584C527}"/>
              </a:ext>
            </a:extLst>
          </p:cNvPr>
          <p:cNvSpPr txBox="1"/>
          <p:nvPr/>
        </p:nvSpPr>
        <p:spPr>
          <a:xfrm>
            <a:off x="865379" y="5526039"/>
            <a:ext cx="4724400" cy="2512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Montserrat Semi-Bold"/>
              </a:rPr>
              <a:t>How Private Equity-Owned Practices are Changing the Biopharma Industry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3082E92-726C-2A44-9288-4EBE502A01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7275" y="500644"/>
            <a:ext cx="617324" cy="62356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E179E44-16D0-7547-826C-C7C18879E748}"/>
              </a:ext>
            </a:extLst>
          </p:cNvPr>
          <p:cNvGrpSpPr/>
          <p:nvPr/>
        </p:nvGrpSpPr>
        <p:grpSpPr>
          <a:xfrm>
            <a:off x="1817339" y="535445"/>
            <a:ext cx="1684351" cy="540415"/>
            <a:chOff x="0" y="0"/>
            <a:chExt cx="2245802" cy="720554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25EB4F16-2E14-E946-876C-12E3B3874279}"/>
                </a:ext>
              </a:extLst>
            </p:cNvPr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AD9A3BD8-2FA6-D64E-8A3E-C8763AF72844}"/>
                </a:ext>
              </a:extLst>
            </p:cNvPr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6439869-E1A3-4145-ABA3-4EE3CB6A25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389F5B0-D724-D54B-B3CD-FBC99BA41F5C}"/>
              </a:ext>
            </a:extLst>
          </p:cNvPr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6876F-1A58-F340-8A4E-62B2C95A61F4}"/>
              </a:ext>
            </a:extLst>
          </p:cNvPr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12</a:t>
            </a:r>
          </a:p>
        </p:txBody>
      </p:sp>
      <p:pic>
        <p:nvPicPr>
          <p:cNvPr id="12" name="Untitled design (1)" descr="Untitled design (1)">
            <a:hlinkClick r:id="" action="ppaction://media"/>
            <a:extLst>
              <a:ext uri="{FF2B5EF4-FFF2-40B4-BE49-F238E27FC236}">
                <a16:creationId xmlns:a16="http://schemas.microsoft.com/office/drawing/2014/main" id="{26CD3D7D-F824-6041-889E-64CBFF912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277"/>
          <a:stretch/>
        </p:blipFill>
        <p:spPr>
          <a:xfrm>
            <a:off x="669073" y="1303390"/>
            <a:ext cx="15817918" cy="81610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D6A873-0AE2-6744-87DB-4233967E14A1}"/>
              </a:ext>
            </a:extLst>
          </p:cNvPr>
          <p:cNvSpPr/>
          <p:nvPr/>
        </p:nvSpPr>
        <p:spPr>
          <a:xfrm>
            <a:off x="8742556" y="9477669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www.brookings.edu</a:t>
            </a:r>
            <a:r>
              <a:rPr lang="en-US" dirty="0"/>
              <a:t>/essay/private-equity-investment-as-a-divining-rod-for-market-failure-policy-responses-to-harmful-physician-practice-acquisitions/</a:t>
            </a:r>
          </a:p>
        </p:txBody>
      </p:sp>
    </p:spTree>
    <p:extLst>
      <p:ext uri="{BB962C8B-B14F-4D97-AF65-F5344CB8AC3E}">
        <p14:creationId xmlns:p14="http://schemas.microsoft.com/office/powerpoint/2010/main" val="14285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3082E92-726C-2A44-9288-4EBE502A0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275" y="500644"/>
            <a:ext cx="617324" cy="62356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E179E44-16D0-7547-826C-C7C18879E748}"/>
              </a:ext>
            </a:extLst>
          </p:cNvPr>
          <p:cNvGrpSpPr/>
          <p:nvPr/>
        </p:nvGrpSpPr>
        <p:grpSpPr>
          <a:xfrm>
            <a:off x="1817339" y="535445"/>
            <a:ext cx="1684351" cy="540415"/>
            <a:chOff x="0" y="0"/>
            <a:chExt cx="2245802" cy="720554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25EB4F16-2E14-E946-876C-12E3B3874279}"/>
                </a:ext>
              </a:extLst>
            </p:cNvPr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AD9A3BD8-2FA6-D64E-8A3E-C8763AF72844}"/>
                </a:ext>
              </a:extLst>
            </p:cNvPr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6439869-E1A3-4145-ABA3-4EE3CB6A25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389F5B0-D724-D54B-B3CD-FBC99BA41F5C}"/>
              </a:ext>
            </a:extLst>
          </p:cNvPr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6876F-1A58-F340-8A4E-62B2C95A61F4}"/>
              </a:ext>
            </a:extLst>
          </p:cNvPr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D6A873-0AE2-6744-87DB-4233967E14A1}"/>
              </a:ext>
            </a:extLst>
          </p:cNvPr>
          <p:cNvSpPr/>
          <p:nvPr/>
        </p:nvSpPr>
        <p:spPr>
          <a:xfrm>
            <a:off x="8742556" y="9477669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www.brookings.edu</a:t>
            </a:r>
            <a:r>
              <a:rPr lang="en-US" dirty="0"/>
              <a:t>/essay/private-equity-investment-as-a-divining-rod-for-market-failure-policy-responses-to-harmful-physician-practice-acquisitions/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4DC2A9-403E-3E4D-9AFA-F5BE6C08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0" y="1318179"/>
            <a:ext cx="16523320" cy="77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1999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9667">
            <a:off x="5087850" y="4972830"/>
            <a:ext cx="1965782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2470015">
            <a:off x="1958970" y="6918529"/>
            <a:ext cx="3395411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2747171">
            <a:off x="8439891" y="7631518"/>
            <a:ext cx="1963613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AutoShape 11"/>
          <p:cNvSpPr/>
          <p:nvPr/>
        </p:nvSpPr>
        <p:spPr>
          <a:xfrm rot="-2147403">
            <a:off x="12454129" y="4834635"/>
            <a:ext cx="2033806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7223955" y="3732509"/>
            <a:ext cx="5657850" cy="3112965"/>
            <a:chOff x="0" y="0"/>
            <a:chExt cx="7543800" cy="41506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7543800" cy="415062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2194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950483" y="1612696"/>
              <a:ext cx="1628047" cy="1628047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77997" y="855325"/>
              <a:ext cx="6987807" cy="98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80">
                  <a:solidFill>
                    <a:srgbClr val="FFFFFF"/>
                  </a:solidFill>
                  <a:latin typeface="Montserrat Semi-Bold Bold"/>
                </a:rPr>
                <a:t>PRACTICE MANAGEMENT COMPANY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14089" y="2127717"/>
              <a:ext cx="4205314" cy="731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4"/>
                </a:lnSpc>
              </a:pPr>
              <a:r>
                <a:rPr lang="en-US" sz="1617">
                  <a:solidFill>
                    <a:srgbClr val="FFFFFF"/>
                  </a:solidFill>
                  <a:latin typeface="Montserrat Bold"/>
                </a:rPr>
                <a:t>Provides management services to practices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32676" y="2989490"/>
            <a:ext cx="4226624" cy="2299502"/>
            <a:chOff x="0" y="0"/>
            <a:chExt cx="5635498" cy="306600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635498" cy="3066003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7E4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733803" y="1385651"/>
              <a:ext cx="1083847" cy="1009333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487153" y="878061"/>
              <a:ext cx="4661192" cy="353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74"/>
                </a:lnSpc>
              </a:pPr>
              <a:r>
                <a:rPr lang="en-US" sz="1624">
                  <a:solidFill>
                    <a:srgbClr val="FFFFFF"/>
                  </a:solidFill>
                  <a:latin typeface="Montserrat Semi-Bold Bold"/>
                </a:rPr>
                <a:t>PRIVATE EQUITY COMPANY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09266" y="1496619"/>
              <a:ext cx="3124537" cy="544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2"/>
                </a:lnSpc>
              </a:pPr>
              <a:r>
                <a:rPr lang="en-US" sz="1201">
                  <a:solidFill>
                    <a:srgbClr val="FFFFFF"/>
                  </a:solidFill>
                  <a:latin typeface="Montserrat Bold"/>
                </a:rPr>
                <a:t>Owns &amp; funds the practice management company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985942" y="7567671"/>
            <a:ext cx="4751105" cy="2469398"/>
            <a:chOff x="0" y="0"/>
            <a:chExt cx="6334806" cy="3292530"/>
          </a:xfrm>
        </p:grpSpPr>
        <p:grpSp>
          <p:nvGrpSpPr>
            <p:cNvPr id="25" name="Group 25"/>
            <p:cNvGrpSpPr/>
            <p:nvPr/>
          </p:nvGrpSpPr>
          <p:grpSpPr>
            <a:xfrm>
              <a:off x="1003144" y="0"/>
              <a:ext cx="5331663" cy="3292530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B599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1202435"/>
              <a:ext cx="6018368" cy="849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8"/>
                </a:lnSpc>
              </a:pPr>
              <a:r>
                <a:rPr lang="en-US" sz="1877">
                  <a:solidFill>
                    <a:srgbClr val="FFFFFF"/>
                  </a:solidFill>
                  <a:latin typeface="Montserrat Semi-Bold Bold"/>
                </a:rPr>
                <a:t>NEW PHYSICIAN </a:t>
              </a:r>
            </a:p>
            <a:p>
              <a:pPr algn="ctr">
                <a:lnSpc>
                  <a:spcPts val="2628"/>
                </a:lnSpc>
              </a:pPr>
              <a:r>
                <a:rPr lang="en-US" sz="1877">
                  <a:solidFill>
                    <a:srgbClr val="FFFFFF"/>
                  </a:solidFill>
                  <a:latin typeface="Montserrat Semi-Bold Bold"/>
                </a:rPr>
                <a:t>PRACTICE</a:t>
              </a:r>
            </a:p>
          </p:txBody>
        </p: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679532" y="917195"/>
              <a:ext cx="1082669" cy="1458141"/>
            </a:xfrm>
            <a:prstGeom prst="rect">
              <a:avLst/>
            </a:prstGeom>
          </p:spPr>
        </p:pic>
      </p:grpSp>
      <p:sp>
        <p:nvSpPr>
          <p:cNvPr id="29" name="TextBox 29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13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87866" y="4218181"/>
            <a:ext cx="245638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 Semi-Bold Bold"/>
              </a:rPr>
              <a:t>ASSET PURCHASE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70367" y="7061062"/>
            <a:ext cx="15863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 Semi-Bold Bold"/>
              </a:rPr>
              <a:t>MERGER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201642" y="6163807"/>
            <a:ext cx="268166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 Semi-Bold Bold"/>
              </a:rPr>
              <a:t>EMPLOYS</a:t>
            </a: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 Semi-Bold Bold"/>
              </a:rPr>
              <a:t>NON-MEDICAL</a:t>
            </a:r>
          </a:p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 Semi-Bold Bold"/>
              </a:rPr>
              <a:t>STAFF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028700" y="3732509"/>
            <a:ext cx="4513776" cy="2469398"/>
            <a:chOff x="0" y="0"/>
            <a:chExt cx="6018368" cy="3292530"/>
          </a:xfrm>
        </p:grpSpPr>
        <p:grpSp>
          <p:nvGrpSpPr>
            <p:cNvPr id="35" name="Group 35"/>
            <p:cNvGrpSpPr/>
            <p:nvPr/>
          </p:nvGrpSpPr>
          <p:grpSpPr>
            <a:xfrm>
              <a:off x="343353" y="0"/>
              <a:ext cx="5331663" cy="3292530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F8B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305980" y="1376367"/>
              <a:ext cx="2068517" cy="111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9"/>
                </a:lnSpc>
              </a:pPr>
              <a:r>
                <a:rPr lang="en-US" sz="1613">
                  <a:solidFill>
                    <a:srgbClr val="FFFFFF"/>
                  </a:solidFill>
                  <a:latin typeface="Montserrat Bold"/>
                </a:rPr>
                <a:t>Expand through HCP hiring</a:t>
              </a:r>
            </a:p>
          </p:txBody>
        </p:sp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524504" y="1501365"/>
              <a:ext cx="1322570" cy="991927"/>
            </a:xfrm>
            <a:prstGeom prst="rect">
              <a:avLst/>
            </a:prstGeom>
          </p:spPr>
        </p:pic>
        <p:sp>
          <p:nvSpPr>
            <p:cNvPr id="39" name="TextBox 39"/>
            <p:cNvSpPr txBox="1"/>
            <p:nvPr/>
          </p:nvSpPr>
          <p:spPr>
            <a:xfrm>
              <a:off x="0" y="716388"/>
              <a:ext cx="6018368" cy="412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8"/>
                </a:lnSpc>
              </a:pPr>
              <a:r>
                <a:rPr lang="en-US" sz="1877">
                  <a:solidFill>
                    <a:srgbClr val="FFFFFF"/>
                  </a:solidFill>
                  <a:latin typeface="Montserrat Semi-Bold Bold"/>
                </a:rPr>
                <a:t>PHYSICIAN PRACTICE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134099" y="1855906"/>
            <a:ext cx="1499727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The PE Operating Model is Designed to Increase EBIDTA to Increase Valuation for Recapitalization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6DB0C7-6E7C-CA42-8ACF-8F19ABDBDA17}"/>
              </a:ext>
            </a:extLst>
          </p:cNvPr>
          <p:cNvSpPr/>
          <p:nvPr/>
        </p:nvSpPr>
        <p:spPr>
          <a:xfrm>
            <a:off x="8899032" y="9450278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www.americanhealthlaw.org</a:t>
            </a:r>
            <a:r>
              <a:rPr lang="en-US" dirty="0"/>
              <a:t>/content-library/journal-health-law/article/5a4d6c17-f1cb-4c1f-b233-24a6688ac674/private-equity-investment-in-the-physician-</a:t>
            </a:r>
            <a:r>
              <a:rPr lang="en-US" dirty="0" err="1"/>
              <a:t>practic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807545" y="6170015"/>
            <a:ext cx="5393522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032285" y="8890588"/>
            <a:ext cx="14177146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64584" y="3884300"/>
            <a:ext cx="3671775" cy="1683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Montserrat Semi-Bold"/>
              </a:rPr>
              <a:t>OPERATIONAL FOCUS</a:t>
            </a:r>
          </a:p>
          <a:p>
            <a:pPr algn="ctr">
              <a:lnSpc>
                <a:spcPts val="4577"/>
              </a:lnSpc>
            </a:pPr>
            <a:endParaRPr lang="en-US" sz="230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4577"/>
              </a:lnSpc>
            </a:pPr>
            <a:r>
              <a:rPr lang="en-US" sz="2300">
                <a:solidFill>
                  <a:srgbClr val="000000"/>
                </a:solidFill>
                <a:latin typeface="Montserrat Semi-Bold Bold"/>
              </a:rPr>
              <a:t>Consolidation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782125" y="4975679"/>
            <a:ext cx="675532" cy="675532"/>
            <a:chOff x="0" y="0"/>
            <a:chExt cx="900710" cy="9007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00710" cy="900710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7E4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54193" y="196355"/>
              <a:ext cx="450355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Montserrat Semi-Bold Bold"/>
                </a:rPr>
                <a:t>2</a:t>
              </a:r>
            </a:p>
          </p:txBody>
        </p:sp>
      </p:grpSp>
      <p:sp>
        <p:nvSpPr>
          <p:cNvPr id="9" name="AutoShape 9"/>
          <p:cNvSpPr/>
          <p:nvPr/>
        </p:nvSpPr>
        <p:spPr>
          <a:xfrm rot="5726">
            <a:off x="1913019" y="6237421"/>
            <a:ext cx="14296422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5400000">
            <a:off x="6538350" y="6296470"/>
            <a:ext cx="5212640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02350" y="3678040"/>
            <a:ext cx="2488382" cy="241373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585709" y="5064743"/>
            <a:ext cx="675532" cy="675532"/>
            <a:chOff x="0" y="0"/>
            <a:chExt cx="900710" cy="90071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00710" cy="90071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A63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37766" y="196355"/>
              <a:ext cx="225177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Montserrat Semi-Bold Bold"/>
                </a:rPr>
                <a:t>1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30778" y="3744297"/>
            <a:ext cx="4543869" cy="223742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978170" y="4091691"/>
            <a:ext cx="7281130" cy="136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2300" dirty="0">
                <a:solidFill>
                  <a:srgbClr val="000000"/>
                </a:solidFill>
                <a:latin typeface="Montserrat Semi-Bold"/>
              </a:rPr>
              <a:t>CLINICAL &amp; ECONOMIC FOCUS </a:t>
            </a:r>
          </a:p>
          <a:p>
            <a:pPr algn="ctr">
              <a:lnSpc>
                <a:spcPts val="2737"/>
              </a:lnSpc>
            </a:pPr>
            <a:endParaRPr lang="en-US" sz="2300" dirty="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2737"/>
              </a:lnSpc>
            </a:pPr>
            <a:endParaRPr lang="en-US" sz="2300" dirty="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2737"/>
              </a:lnSpc>
            </a:pPr>
            <a:r>
              <a:rPr lang="en-US" sz="2300" dirty="0">
                <a:solidFill>
                  <a:srgbClr val="000000"/>
                </a:solidFill>
                <a:latin typeface="Montserrat Semi-Bold Bold"/>
              </a:rPr>
              <a:t>Geographic Domination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770412" y="7624877"/>
            <a:ext cx="672518" cy="675532"/>
            <a:chOff x="2009" y="0"/>
            <a:chExt cx="896691" cy="900710"/>
          </a:xfrm>
        </p:grpSpPr>
        <p:grpSp>
          <p:nvGrpSpPr>
            <p:cNvPr id="19" name="Group 19"/>
            <p:cNvGrpSpPr/>
            <p:nvPr/>
          </p:nvGrpSpPr>
          <p:grpSpPr>
            <a:xfrm>
              <a:off x="2009" y="0"/>
              <a:ext cx="896691" cy="900710"/>
              <a:chOff x="14166" y="0"/>
              <a:chExt cx="6321668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6" y="0"/>
                <a:ext cx="6321668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2194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33509" y="196355"/>
              <a:ext cx="225177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Montserrat Semi-Bold Bold"/>
                </a:rPr>
                <a:t>4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alphaModFix amt="1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40170" y="6488177"/>
            <a:ext cx="2560608" cy="226933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940170" y="6749218"/>
            <a:ext cx="283520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dirty="0">
                <a:solidFill>
                  <a:srgbClr val="000000"/>
                </a:solidFill>
                <a:latin typeface="Montserrat Semi-Bold"/>
              </a:rPr>
              <a:t>SPECIALTY FOCUS </a:t>
            </a:r>
          </a:p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2760"/>
              </a:lnSpc>
            </a:pPr>
            <a:r>
              <a:rPr lang="en-US" sz="2300" dirty="0">
                <a:solidFill>
                  <a:srgbClr val="000000"/>
                </a:solidFill>
                <a:latin typeface="Montserrat Semi-Bold Bold"/>
              </a:rPr>
              <a:t>Deep Penetration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669846" y="7639214"/>
            <a:ext cx="675532" cy="675532"/>
            <a:chOff x="0" y="0"/>
            <a:chExt cx="900710" cy="90071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900710" cy="900710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689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37766" y="196355"/>
              <a:ext cx="225177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500">
                  <a:solidFill>
                    <a:srgbClr val="FFFFFF"/>
                  </a:solidFill>
                  <a:latin typeface="Montserrat Semi-Bold"/>
                </a:rPr>
                <a:t>3</a:t>
              </a: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9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03582" y="6357056"/>
            <a:ext cx="2697602" cy="2360402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1573433" y="6663628"/>
            <a:ext cx="3696224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dirty="0">
                <a:solidFill>
                  <a:srgbClr val="000000"/>
                </a:solidFill>
                <a:latin typeface="Montserrat Semi-Bold"/>
              </a:rPr>
              <a:t>GROWTH FOCUS</a:t>
            </a:r>
          </a:p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2760"/>
              </a:lnSpc>
            </a:pPr>
            <a:endParaRPr lang="en-US" sz="2300" dirty="0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2760"/>
              </a:lnSpc>
            </a:pPr>
            <a:r>
              <a:rPr lang="en-US" sz="2300" dirty="0">
                <a:solidFill>
                  <a:srgbClr val="000000"/>
                </a:solidFill>
                <a:latin typeface="Montserrat Semi-Bold Bold"/>
              </a:rPr>
              <a:t>Care coordination and expansion of services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586655" y="9085898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13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3415" y="1800043"/>
            <a:ext cx="1499727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Segmentation of PE-Owned Practices &amp; PMOs Can Help Prioritize Engagement Options</a:t>
            </a:r>
          </a:p>
        </p:txBody>
      </p:sp>
      <p:sp>
        <p:nvSpPr>
          <p:cNvPr id="32" name="TextBox 32"/>
          <p:cNvSpPr txBox="1"/>
          <p:nvPr/>
        </p:nvSpPr>
        <p:spPr>
          <a:xfrm rot="-5400000">
            <a:off x="15717" y="2737410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high</a:t>
            </a:r>
          </a:p>
        </p:txBody>
      </p:sp>
      <p:sp>
        <p:nvSpPr>
          <p:cNvPr id="33" name="TextBox 33"/>
          <p:cNvSpPr txBox="1"/>
          <p:nvPr/>
        </p:nvSpPr>
        <p:spPr>
          <a:xfrm rot="-5400000">
            <a:off x="15717" y="7194266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low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96792" y="9123998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low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181104" y="9123998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high</a:t>
            </a:r>
          </a:p>
        </p:txBody>
      </p:sp>
      <p:sp>
        <p:nvSpPr>
          <p:cNvPr id="36" name="TextBox 36"/>
          <p:cNvSpPr txBox="1"/>
          <p:nvPr/>
        </p:nvSpPr>
        <p:spPr>
          <a:xfrm rot="-5400000">
            <a:off x="-270033" y="6050681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474747"/>
                </a:solidFill>
                <a:latin typeface="Montserrat Semi-Bold"/>
              </a:rPr>
              <a:t>Centralized Control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62321" y="9266873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474747"/>
                </a:solidFill>
                <a:latin typeface="Montserrat Semi-Bold"/>
              </a:rPr>
              <a:t>Scope of Services</a:t>
            </a:r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40" name="TextBox 40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14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807545" y="6170015"/>
            <a:ext cx="5393522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032285" y="8890588"/>
            <a:ext cx="14177146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726">
            <a:off x="1913019" y="6237421"/>
            <a:ext cx="14296422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400000">
            <a:off x="6538350" y="6296470"/>
            <a:ext cx="5212640" cy="0"/>
          </a:xfrm>
          <a:prstGeom prst="line">
            <a:avLst/>
          </a:prstGeom>
          <a:ln w="47625" cap="rnd">
            <a:solidFill>
              <a:srgbClr val="07BE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50240" y="3749303"/>
            <a:ext cx="2488382" cy="24137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94311" y="3834901"/>
            <a:ext cx="7596696" cy="2351788"/>
            <a:chOff x="-8938835" y="4452056"/>
            <a:chExt cx="10128927" cy="3135716"/>
          </a:xfrm>
        </p:grpSpPr>
        <p:sp>
          <p:nvSpPr>
            <p:cNvPr id="8" name="TextBox 8"/>
            <p:cNvSpPr txBox="1"/>
            <p:nvPr/>
          </p:nvSpPr>
          <p:spPr>
            <a:xfrm>
              <a:off x="-7627557" y="4472450"/>
              <a:ext cx="8817649" cy="489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82"/>
                </a:lnSpc>
              </a:pPr>
              <a:r>
                <a:rPr lang="en-US" sz="1800" dirty="0">
                  <a:solidFill>
                    <a:srgbClr val="000000"/>
                  </a:solidFill>
                  <a:latin typeface="Montserrat Semi-Bold"/>
                </a:rPr>
                <a:t>OPERATIONAL FOCUS</a:t>
              </a:r>
              <a:r>
                <a:rPr lang="en-US" sz="1800" dirty="0">
                  <a:solidFill>
                    <a:srgbClr val="000000"/>
                  </a:solidFill>
                  <a:latin typeface="Montserrat Semi-Bold Bold"/>
                </a:rPr>
                <a:t> - Consolidation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-8938835" y="4452056"/>
              <a:ext cx="896691" cy="900710"/>
              <a:chOff x="-63018751" y="31386963"/>
              <a:chExt cx="6321668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63018751" y="31386963"/>
                <a:ext cx="6321668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7E4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-8586649" y="4648411"/>
              <a:ext cx="450355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500" dirty="0">
                  <a:solidFill>
                    <a:srgbClr val="FFFFFF"/>
                  </a:solidFill>
                  <a:latin typeface="Montserrat Semi-Bold Bold"/>
                </a:rPr>
                <a:t>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7752540" y="5075635"/>
              <a:ext cx="6489318" cy="2512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 Bold"/>
                </a:rPr>
                <a:t>Partnerships in data mining, data integration, measurement 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 Bold"/>
                </a:rPr>
                <a:t>Outcomes models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 Bold"/>
                </a:rPr>
                <a:t>Patient education and counseling resources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 Bold"/>
                </a:rPr>
                <a:t>Contracting</a:t>
              </a:r>
            </a:p>
            <a:p>
              <a:pPr>
                <a:lnSpc>
                  <a:spcPts val="2587"/>
                </a:lnSpc>
              </a:pPr>
              <a:endParaRPr lang="en-US" sz="1300" dirty="0">
                <a:solidFill>
                  <a:srgbClr val="474747"/>
                </a:solidFill>
                <a:latin typeface="Montserrat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58514" y="3834903"/>
            <a:ext cx="675532" cy="67553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A63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811838" y="3982169"/>
            <a:ext cx="16888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Montserrat Semi-Bold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26780" y="3938841"/>
            <a:ext cx="5697157" cy="53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2"/>
              </a:lnSpc>
            </a:pPr>
            <a:r>
              <a:rPr lang="en-US" sz="1800">
                <a:solidFill>
                  <a:srgbClr val="000000"/>
                </a:solidFill>
                <a:latin typeface="Montserrat Semi-Bold"/>
              </a:rPr>
              <a:t>CLINICAL &amp; ECONOMIC FOCUS</a:t>
            </a:r>
            <a:r>
              <a:rPr lang="en-US" sz="1800">
                <a:solidFill>
                  <a:srgbClr val="000000"/>
                </a:solidFill>
                <a:latin typeface="Montserrat Semi-Bold Bold"/>
              </a:rPr>
              <a:t> - Geographic Domination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26780" y="4528721"/>
            <a:ext cx="6613238" cy="162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Contracting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Patient engagement tools 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Educational resources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Clinical studies</a:t>
            </a:r>
          </a:p>
          <a:p>
            <a:pPr>
              <a:lnSpc>
                <a:spcPts val="2587"/>
              </a:lnSpc>
            </a:pPr>
            <a:endParaRPr lang="en-US" sz="1300" dirty="0">
              <a:solidFill>
                <a:srgbClr val="474747"/>
              </a:solidFill>
              <a:latin typeface="Montserrat" pitchFamily="2" charset="77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2287104" y="6512455"/>
            <a:ext cx="7524734" cy="2229027"/>
            <a:chOff x="0" y="0"/>
            <a:chExt cx="10032979" cy="297203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00710" cy="90071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2194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33509" y="196355"/>
              <a:ext cx="225177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500">
                  <a:solidFill>
                    <a:srgbClr val="FFFFFF"/>
                  </a:solidFill>
                  <a:latin typeface="Montserrat Semi-Bold Bold"/>
                </a:rPr>
                <a:t>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15329" y="62510"/>
              <a:ext cx="8397028" cy="35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 Semi-Bold"/>
                </a:rPr>
                <a:t>SPECIALTY FOCUS</a:t>
              </a:r>
              <a:r>
                <a:rPr lang="en-US" sz="1800">
                  <a:solidFill>
                    <a:srgbClr val="000000"/>
                  </a:solidFill>
                  <a:latin typeface="Montserrat Semi-Bold Bold"/>
                </a:rPr>
                <a:t> - Deep Penetration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15329" y="805460"/>
              <a:ext cx="8817650" cy="2166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" pitchFamily="2" charset="77"/>
                </a:rPr>
                <a:t>Clinical studies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" pitchFamily="2" charset="77"/>
                </a:rPr>
                <a:t>Educational resources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" pitchFamily="2" charset="77"/>
                </a:rPr>
                <a:t>MSL/clinical educator support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" pitchFamily="2" charset="77"/>
                </a:rPr>
                <a:t>Partnerships in data mining</a:t>
              </a:r>
            </a:p>
            <a:p>
              <a:pPr marL="280684" lvl="1" indent="-140342">
                <a:lnSpc>
                  <a:spcPts val="2587"/>
                </a:lnSpc>
                <a:buFont typeface="Arial"/>
                <a:buChar char="•"/>
              </a:pPr>
              <a:r>
                <a:rPr lang="en-US" sz="1300" dirty="0">
                  <a:solidFill>
                    <a:srgbClr val="474747"/>
                  </a:solidFill>
                  <a:latin typeface="Montserrat" pitchFamily="2" charset="77"/>
                </a:rPr>
                <a:t>HE/OR resources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66336" y="6403813"/>
            <a:ext cx="675532" cy="67553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689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819660" y="6551079"/>
            <a:ext cx="16888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500" dirty="0">
                <a:solidFill>
                  <a:srgbClr val="FFFFFF"/>
                </a:solidFill>
                <a:latin typeface="Montserrat Semi-Bold"/>
              </a:rPr>
              <a:t>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26780" y="6513039"/>
            <a:ext cx="5568757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Montserrat Semi-Bold"/>
              </a:rPr>
              <a:t>GROWTH FOCUS</a:t>
            </a:r>
            <a:r>
              <a:rPr lang="en-US" sz="1800" dirty="0">
                <a:solidFill>
                  <a:srgbClr val="000000"/>
                </a:solidFill>
                <a:latin typeface="Montserrat Semi-Bold Bold"/>
              </a:rPr>
              <a:t> - Care coordination and expansion of services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26780" y="7022255"/>
            <a:ext cx="6613238" cy="162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MSL/clinical educator support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Patient engagement tools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Educational resources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Clinical studies</a:t>
            </a:r>
          </a:p>
          <a:p>
            <a:pPr marL="280684" lvl="1" indent="-140342">
              <a:lnSpc>
                <a:spcPts val="2587"/>
              </a:lnSpc>
              <a:buFont typeface="Arial"/>
              <a:buChar char="•"/>
            </a:pPr>
            <a:r>
              <a:rPr lang="en-US" sz="1300" dirty="0">
                <a:solidFill>
                  <a:srgbClr val="474747"/>
                </a:solidFill>
                <a:latin typeface="Montserrat" pitchFamily="2" charset="77"/>
              </a:rPr>
              <a:t>Pop health resources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52372" y="3911613"/>
            <a:ext cx="4543869" cy="223742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alphaModFix amt="1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01357" y="6441972"/>
            <a:ext cx="2560608" cy="226933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32866" y="6513039"/>
            <a:ext cx="2697602" cy="2360402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6586655" y="9085898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13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83415" y="1800043"/>
            <a:ext cx="1499727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Segmentation of PE-Owned Practices &amp; PMOs Can Help Prioritize Engagement Options</a:t>
            </a:r>
          </a:p>
        </p:txBody>
      </p:sp>
      <p:sp>
        <p:nvSpPr>
          <p:cNvPr id="34" name="TextBox 34"/>
          <p:cNvSpPr txBox="1"/>
          <p:nvPr/>
        </p:nvSpPr>
        <p:spPr>
          <a:xfrm rot="-5400000">
            <a:off x="15717" y="2737410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high</a:t>
            </a:r>
          </a:p>
        </p:txBody>
      </p:sp>
      <p:sp>
        <p:nvSpPr>
          <p:cNvPr id="35" name="TextBox 35"/>
          <p:cNvSpPr txBox="1"/>
          <p:nvPr/>
        </p:nvSpPr>
        <p:spPr>
          <a:xfrm rot="-5400000">
            <a:off x="15717" y="7194266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low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296792" y="9123998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low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181104" y="9123998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07BEB8"/>
                </a:solidFill>
                <a:latin typeface="Montserrat Semi-Bold"/>
              </a:rPr>
              <a:t>high</a:t>
            </a:r>
          </a:p>
        </p:txBody>
      </p:sp>
      <p:sp>
        <p:nvSpPr>
          <p:cNvPr id="38" name="TextBox 38"/>
          <p:cNvSpPr txBox="1"/>
          <p:nvPr/>
        </p:nvSpPr>
        <p:spPr>
          <a:xfrm rot="-5400000">
            <a:off x="-270033" y="6050681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474747"/>
                </a:solidFill>
                <a:latin typeface="Montserrat Semi-Bold"/>
              </a:rPr>
              <a:t>Centralized Control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162321" y="9266873"/>
            <a:ext cx="31068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en-US" sz="1900">
                <a:solidFill>
                  <a:srgbClr val="474747"/>
                </a:solidFill>
                <a:latin typeface="Montserrat Semi-Bold"/>
              </a:rPr>
              <a:t>Scope of Services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42" name="TextBox 42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" name="TextBox 45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1E1E1E"/>
                </a:solidFill>
                <a:latin typeface="Montserrat"/>
              </a:rPr>
              <a:t>15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539591" y="0"/>
            <a:ext cx="10748409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9144000" y="3068686"/>
            <a:ext cx="6583705" cy="1325350"/>
          </a:xfrm>
          <a:prstGeom prst="rect">
            <a:avLst/>
          </a:prstGeom>
          <a:solidFill>
            <a:srgbClr val="EB3A1B"/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5000"/>
          </a:blip>
          <a:srcRect l="27873" r="23223"/>
          <a:stretch>
            <a:fillRect/>
          </a:stretch>
        </p:blipFill>
        <p:spPr>
          <a:xfrm>
            <a:off x="0" y="7523"/>
            <a:ext cx="7539591" cy="102719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76358" y="1897111"/>
            <a:ext cx="7274875" cy="238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89"/>
              </a:lnSpc>
            </a:pPr>
            <a:r>
              <a:rPr lang="en-US" sz="6999">
                <a:solidFill>
                  <a:srgbClr val="1E1E1E"/>
                </a:solidFill>
                <a:latin typeface="Montserrat"/>
              </a:rPr>
              <a:t>Strategic</a:t>
            </a:r>
          </a:p>
          <a:p>
            <a:pPr>
              <a:lnSpc>
                <a:spcPts val="9590"/>
              </a:lnSpc>
            </a:pPr>
            <a:r>
              <a:rPr lang="en-US" sz="7000">
                <a:solidFill>
                  <a:srgbClr val="FFFFFF"/>
                </a:solidFill>
                <a:latin typeface="Montserrat"/>
              </a:rPr>
              <a:t>Implications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18582" y="5220769"/>
            <a:ext cx="7790427" cy="293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911"/>
              </a:lnSpc>
              <a:buFont typeface="Arial"/>
              <a:buChar char="•"/>
            </a:pPr>
            <a:r>
              <a:rPr lang="en-US" sz="2400" dirty="0">
                <a:solidFill>
                  <a:srgbClr val="1E1E1E"/>
                </a:solidFill>
                <a:latin typeface="Montserrat" pitchFamily="2" charset="77"/>
              </a:rPr>
              <a:t>Better understand the needs of a new customer segment</a:t>
            </a:r>
          </a:p>
          <a:p>
            <a:pPr marL="518160" lvl="1" indent="-259080">
              <a:lnSpc>
                <a:spcPts val="3911"/>
              </a:lnSpc>
              <a:buFont typeface="Arial"/>
              <a:buChar char="•"/>
            </a:pPr>
            <a:r>
              <a:rPr lang="en-US" sz="2400" dirty="0">
                <a:solidFill>
                  <a:srgbClr val="1E1E1E"/>
                </a:solidFill>
                <a:latin typeface="Montserrat" pitchFamily="2" charset="77"/>
              </a:rPr>
              <a:t>Discover areas of potential collaboration</a:t>
            </a:r>
          </a:p>
          <a:p>
            <a:pPr marL="518160" lvl="1" indent="-259080">
              <a:lnSpc>
                <a:spcPts val="3911"/>
              </a:lnSpc>
              <a:buFont typeface="Arial"/>
              <a:buChar char="•"/>
            </a:pPr>
            <a:r>
              <a:rPr lang="en-US" sz="2400" dirty="0">
                <a:solidFill>
                  <a:srgbClr val="1E1E1E"/>
                </a:solidFill>
                <a:latin typeface="Montserrat" pitchFamily="2" charset="77"/>
              </a:rPr>
              <a:t>Develop strategic approach to optimally engage Private Equity-owned practices</a:t>
            </a:r>
          </a:p>
          <a:p>
            <a:pPr>
              <a:lnSpc>
                <a:spcPts val="3911"/>
              </a:lnSpc>
            </a:pPr>
            <a:endParaRPr lang="en-US" sz="2400" dirty="0">
              <a:solidFill>
                <a:srgbClr val="1E1E1E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1E1E1E"/>
                </a:solidFill>
                <a:latin typeface="Montserrat"/>
              </a:rPr>
              <a:t>16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FFFF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83450" y="4182931"/>
            <a:ext cx="8769003" cy="2610271"/>
            <a:chOff x="0" y="0"/>
            <a:chExt cx="11692004" cy="3480361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"/>
              <a:ext cx="11692004" cy="2078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441"/>
                </a:lnSpc>
              </a:pPr>
              <a:r>
                <a:rPr lang="en-US" sz="10367">
                  <a:solidFill>
                    <a:srgbClr val="FFFFFF"/>
                  </a:solidFill>
                  <a:latin typeface="Montserrat Semi-Bold"/>
                </a:rPr>
                <a:t>Q &amp; 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706432"/>
              <a:ext cx="11692004" cy="773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7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18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FFFF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"/>
              </a:rPr>
              <a:t>THE INVISIBLE CUSTOMER | FEBRUARY 24,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14695" b="290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458450"/>
            <a:chOff x="0" y="0"/>
            <a:chExt cx="6186311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35157">
                <a:alpha val="5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7007" y="500645"/>
            <a:ext cx="1120175" cy="11314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701549" y="579556"/>
            <a:ext cx="3473572" cy="1067087"/>
            <a:chOff x="0" y="9525"/>
            <a:chExt cx="4631429" cy="1422783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"/>
              <a:ext cx="4631429" cy="1422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2"/>
                </a:lnSpc>
              </a:pPr>
              <a:r>
                <a:rPr lang="en-US" sz="3200" dirty="0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4442"/>
                </a:lnSpc>
              </a:pPr>
              <a:r>
                <a:rPr lang="en-US" sz="3200" dirty="0">
                  <a:solidFill>
                    <a:srgbClr val="FFFFFF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353669" y="886481"/>
              <a:ext cx="107355" cy="10735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818452" y="3234242"/>
            <a:ext cx="65341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Montserrat Semi-Bold"/>
              </a:rPr>
              <a:t>The Invisible Customer</a:t>
            </a:r>
            <a:endParaRPr lang="en-US" sz="4529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CECD9A56-B350-1542-A00E-0AC4F771BD99}"/>
              </a:ext>
            </a:extLst>
          </p:cNvPr>
          <p:cNvSpPr/>
          <p:nvPr/>
        </p:nvSpPr>
        <p:spPr>
          <a:xfrm>
            <a:off x="754098" y="5355243"/>
            <a:ext cx="5146421" cy="2959899"/>
          </a:xfrm>
          <a:prstGeom prst="rect">
            <a:avLst/>
          </a:prstGeom>
          <a:solidFill>
            <a:srgbClr val="EB3A1B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9229725"/>
            <a:ext cx="51464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Classic"/>
              </a:rPr>
              <a:t>FEBRUARY 24, 2022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353D4186-8FBE-B642-A44A-889A5ECA0581}"/>
              </a:ext>
            </a:extLst>
          </p:cNvPr>
          <p:cNvSpPr txBox="1"/>
          <p:nvPr/>
        </p:nvSpPr>
        <p:spPr>
          <a:xfrm>
            <a:off x="865379" y="5526039"/>
            <a:ext cx="4724400" cy="2512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Montserrat Semi-Bold"/>
              </a:rPr>
              <a:t>How Private Equity-Owned Practices are Changing the Biopharma Industry</a:t>
            </a:r>
          </a:p>
        </p:txBody>
      </p:sp>
      <p:pic>
        <p:nvPicPr>
          <p:cNvPr id="14" name="Untitled design (1)" descr="Untitled design (1)">
            <a:hlinkClick r:id="" action="ppaction://media"/>
            <a:extLst>
              <a:ext uri="{FF2B5EF4-FFF2-40B4-BE49-F238E27FC236}">
                <a16:creationId xmlns:a16="http://schemas.microsoft.com/office/drawing/2014/main" id="{0177B22E-9989-C14F-B74E-5AC37F8BD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062" t="8277" r="12151"/>
          <a:stretch/>
        </p:blipFill>
        <p:spPr>
          <a:xfrm>
            <a:off x="7026658" y="2333025"/>
            <a:ext cx="9756393" cy="673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209" t="1469" r="5844" b="12523"/>
          <a:stretch>
            <a:fillRect/>
          </a:stretch>
        </p:blipFill>
        <p:spPr>
          <a:xfrm>
            <a:off x="7640741" y="2457559"/>
            <a:ext cx="2766074" cy="26746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3304"/>
          <a:stretch>
            <a:fillRect/>
          </a:stretch>
        </p:blipFill>
        <p:spPr>
          <a:xfrm>
            <a:off x="11011468" y="2457559"/>
            <a:ext cx="2766074" cy="26746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6613" t="3625" r="994" b="36742"/>
          <a:stretch>
            <a:fillRect/>
          </a:stretch>
        </p:blipFill>
        <p:spPr>
          <a:xfrm>
            <a:off x="14321857" y="2526878"/>
            <a:ext cx="2766074" cy="26746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76078" y="0"/>
            <a:ext cx="5657850" cy="10601658"/>
            <a:chOff x="0" y="0"/>
            <a:chExt cx="1913890" cy="3586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3586240"/>
            </a:xfrm>
            <a:custGeom>
              <a:avLst/>
              <a:gdLst/>
              <a:ahLst/>
              <a:cxnLst/>
              <a:rect l="l" t="t" r="r" b="b"/>
              <a:pathLst>
                <a:path w="1913890" h="3586240">
                  <a:moveTo>
                    <a:pt x="0" y="0"/>
                  </a:moveTo>
                  <a:lnTo>
                    <a:pt x="1913890" y="0"/>
                  </a:lnTo>
                  <a:lnTo>
                    <a:pt x="1913890" y="3586240"/>
                  </a:lnTo>
                  <a:lnTo>
                    <a:pt x="0" y="3586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0872" y="955699"/>
            <a:ext cx="1203641" cy="12157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682822" y="1023552"/>
            <a:ext cx="3284099" cy="1053686"/>
            <a:chOff x="0" y="0"/>
            <a:chExt cx="4378799" cy="140491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4378799" cy="1404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90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4200"/>
                </a:lnSpc>
              </a:pPr>
              <a:r>
                <a:rPr lang="en-US" sz="3590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225283" y="838126"/>
              <a:ext cx="101499" cy="10149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7047" y="3292146"/>
            <a:ext cx="5290843" cy="307277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640741" y="5781255"/>
            <a:ext cx="29374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Lisa Pilla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40741" y="6921715"/>
            <a:ext cx="2937443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07BEB8"/>
                </a:solidFill>
                <a:latin typeface="Montserrat Bold"/>
              </a:rPr>
              <a:t>PRESIDENT, COACTION CONSULTING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75278" y="7813144"/>
            <a:ext cx="2937443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"/>
              </a:rPr>
              <a:t>Industry leader in commercial strategy and sales and marketing effectiveness, her career spans over 30 years in Fortune 500, start-up and independent biopharma and life sciences companies.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11468" y="5646635"/>
            <a:ext cx="412423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Gina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Mastrosimone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11468" y="6921715"/>
            <a:ext cx="2937443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07BEB8"/>
                </a:solidFill>
                <a:latin typeface="Montserrat Bold"/>
              </a:rPr>
              <a:t>INDEPENDENT BIOPHARMA CONSULTANT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11468" y="7813144"/>
            <a:ext cx="2937443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Montserrat"/>
              </a:rPr>
              <a:t>Accomplished biopharma Strategy and Marketing consultant with over 25 years of industry and advisory experience working for and with Fortune 500 companies.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21857" y="5850575"/>
            <a:ext cx="29374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Arielle Atwood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21857" y="6921715"/>
            <a:ext cx="2937443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07BEB8"/>
                </a:solidFill>
                <a:latin typeface="Montserrat Bold"/>
              </a:rPr>
              <a:t>ASSOCIATE DIRECTOR OF MARKETING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321857" y="7813144"/>
            <a:ext cx="2937443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"/>
              </a:rPr>
              <a:t>Head of all marketing activities at KMK Consulting and network manager for KMK Star Alliance SME Network - your host for today!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921323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8016" y="6734390"/>
            <a:ext cx="4968906" cy="140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1A8985"/>
                </a:solidFill>
                <a:latin typeface="Montserrat Semi-Bold Bold"/>
              </a:rPr>
              <a:t>ON-DEMAND BIOPHARMA COMMERCIAL SME NETWORK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3">
            <a:extLst>
              <a:ext uri="{FF2B5EF4-FFF2-40B4-BE49-F238E27FC236}">
                <a16:creationId xmlns:a16="http://schemas.microsoft.com/office/drawing/2014/main" id="{D9F0A2C0-F6EE-3849-8F1A-1772BF80FE09}"/>
              </a:ext>
            </a:extLst>
          </p:cNvPr>
          <p:cNvSpPr/>
          <p:nvPr/>
        </p:nvSpPr>
        <p:spPr>
          <a:xfrm>
            <a:off x="900257" y="6299200"/>
            <a:ext cx="2862732" cy="822828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028700" y="2445041"/>
            <a:ext cx="2605846" cy="719932"/>
            <a:chOff x="0" y="0"/>
            <a:chExt cx="3474461" cy="95991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69438" y="156105"/>
              <a:ext cx="253558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Montserrat Bold"/>
                </a:rPr>
                <a:t>POLL: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346" t="8390" r="15766"/>
          <a:stretch>
            <a:fillRect/>
          </a:stretch>
        </p:blipFill>
        <p:spPr>
          <a:xfrm>
            <a:off x="9580657" y="2805007"/>
            <a:ext cx="7678643" cy="55868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4099" y="3581749"/>
            <a:ext cx="7759599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 dirty="0">
                <a:solidFill>
                  <a:srgbClr val="1E1E1E"/>
                </a:solidFill>
                <a:latin typeface="Montserrat"/>
              </a:rPr>
              <a:t>Approximately what % of hospitals are owned by Private Equity Companies?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4099" y="5553424"/>
            <a:ext cx="7759599" cy="284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3300" dirty="0">
                <a:solidFill>
                  <a:srgbClr val="1E1E1E"/>
                </a:solidFill>
                <a:latin typeface="Montserrat Bold"/>
              </a:rPr>
              <a:t>A.</a:t>
            </a:r>
            <a:r>
              <a:rPr lang="en-US" sz="3300" dirty="0">
                <a:solidFill>
                  <a:srgbClr val="1E1E1E"/>
                </a:solidFill>
                <a:latin typeface="Montserrat"/>
              </a:rPr>
              <a:t> &lt; 20%</a:t>
            </a:r>
          </a:p>
          <a:p>
            <a:pPr>
              <a:lnSpc>
                <a:spcPts val="5742"/>
              </a:lnSpc>
            </a:pPr>
            <a:r>
              <a:rPr lang="en-US" sz="3300" dirty="0">
                <a:solidFill>
                  <a:sysClr val="windowText" lastClr="000000"/>
                </a:solidFill>
                <a:latin typeface="Montserrat Bold"/>
              </a:rPr>
              <a:t>B.</a:t>
            </a:r>
            <a:r>
              <a:rPr lang="en-US" sz="3300" dirty="0">
                <a:solidFill>
                  <a:sysClr val="windowText" lastClr="000000"/>
                </a:solidFill>
                <a:latin typeface="Montserrat"/>
              </a:rPr>
              <a:t> 25 - 30%</a:t>
            </a:r>
          </a:p>
          <a:p>
            <a:pPr>
              <a:lnSpc>
                <a:spcPts val="5742"/>
              </a:lnSpc>
            </a:pPr>
            <a:r>
              <a:rPr lang="en-US" sz="3300" dirty="0">
                <a:solidFill>
                  <a:srgbClr val="1E1E1E"/>
                </a:solidFill>
                <a:latin typeface="Montserrat Bold"/>
              </a:rPr>
              <a:t>C.</a:t>
            </a:r>
            <a:r>
              <a:rPr lang="en-US" sz="3300" dirty="0">
                <a:solidFill>
                  <a:srgbClr val="1E1E1E"/>
                </a:solidFill>
                <a:latin typeface="Montserrat"/>
              </a:rPr>
              <a:t> 30 - 40%</a:t>
            </a:r>
          </a:p>
          <a:p>
            <a:pPr>
              <a:lnSpc>
                <a:spcPts val="5742"/>
              </a:lnSpc>
            </a:pPr>
            <a:r>
              <a:rPr lang="en-US" sz="3300" dirty="0">
                <a:solidFill>
                  <a:srgbClr val="1E1E1E"/>
                </a:solidFill>
                <a:latin typeface="Montserrat Bold"/>
              </a:rPr>
              <a:t>D.</a:t>
            </a:r>
            <a:r>
              <a:rPr lang="en-US" sz="3300" dirty="0">
                <a:solidFill>
                  <a:srgbClr val="1E1E1E"/>
                </a:solidFill>
                <a:latin typeface="Montserrat"/>
              </a:rPr>
              <a:t> &gt; 50%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922624" y="2225459"/>
            <a:ext cx="6074910" cy="0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922624" y="3998720"/>
            <a:ext cx="6074910" cy="0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0922624" y="6102002"/>
            <a:ext cx="6074910" cy="0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922624" y="7870677"/>
            <a:ext cx="6074910" cy="0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29787" y="1608292"/>
            <a:ext cx="847301" cy="84730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729787" y="3575070"/>
            <a:ext cx="847301" cy="847301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A2194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4550218"/>
            <a:ext cx="8115300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E1E1E"/>
                </a:solidFill>
                <a:latin typeface="Montserrat"/>
              </a:rPr>
              <a:t>Care coordination and population health management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1E1E1E"/>
              </a:solidFill>
              <a:latin typeface="Montserrat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729788" y="5707508"/>
            <a:ext cx="847301" cy="84730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DDA63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29788" y="7475601"/>
            <a:ext cx="847301" cy="847301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9486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5790" y="3680674"/>
            <a:ext cx="635296" cy="6360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88281" y="5766002"/>
            <a:ext cx="730314" cy="7303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09396" y="7546960"/>
            <a:ext cx="488085" cy="70458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alphaModFix amt="60000"/>
          </a:blip>
          <a:srcRect l="34446" r="28773" b="9997"/>
          <a:stretch>
            <a:fillRect/>
          </a:stretch>
        </p:blipFill>
        <p:spPr>
          <a:xfrm>
            <a:off x="1134099" y="1877409"/>
            <a:ext cx="6356350" cy="678547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144000" y="6660261"/>
            <a:ext cx="811530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E1E1E"/>
                </a:solidFill>
                <a:latin typeface="Montserrat"/>
              </a:rPr>
              <a:t>Increased reporting and regulatory requirements 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1E1E1E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65022" y="4013008"/>
            <a:ext cx="5522027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 dirty="0">
                <a:solidFill>
                  <a:srgbClr val="1E1E1E"/>
                </a:solidFill>
                <a:latin typeface="Montserrat"/>
              </a:rPr>
              <a:t>Macro Trends Driving the Consolidation of Healthcare Delivery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4000" y="2638294"/>
            <a:ext cx="8115300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E1E1E"/>
                </a:solidFill>
                <a:latin typeface="Montserrat"/>
              </a:rPr>
              <a:t>Improving the quality of care in a more efficient and economical manner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1E1E1E"/>
              </a:solidFill>
              <a:latin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8921323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10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8445708"/>
            <a:ext cx="811530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E1E1E"/>
                </a:solidFill>
                <a:latin typeface="Montserrat"/>
              </a:rPr>
              <a:t>HCPs desire to increase negotiating power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7476640" y="4192675"/>
            <a:ext cx="3334719" cy="3334719"/>
            <a:chOff x="0" y="0"/>
            <a:chExt cx="4446292" cy="444629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446292" cy="444629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F8B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20527" y="2223146"/>
              <a:ext cx="1639847" cy="1639847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715695" y="625000"/>
              <a:ext cx="3014902" cy="127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5"/>
                </a:lnSpc>
              </a:pPr>
              <a:r>
                <a:rPr lang="en-US" sz="1853">
                  <a:solidFill>
                    <a:srgbClr val="FFFFFF"/>
                  </a:solidFill>
                  <a:latin typeface="Montserrat Semi-Bold Bold"/>
                </a:rPr>
                <a:t>PRACTICE MANAGEMENT COMPANY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11155" y="4192675"/>
            <a:ext cx="3334719" cy="3334719"/>
            <a:chOff x="0" y="0"/>
            <a:chExt cx="4446292" cy="444629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446292" cy="444629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351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7576" y="2223146"/>
              <a:ext cx="1699036" cy="1582227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820448" y="1043905"/>
              <a:ext cx="2805395" cy="847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4"/>
                </a:lnSpc>
              </a:pPr>
              <a:r>
                <a:rPr lang="en-US" sz="1845">
                  <a:solidFill>
                    <a:srgbClr val="FFFFFF"/>
                  </a:solidFill>
                  <a:latin typeface="Montserrat Semi-Bold Bold"/>
                </a:rPr>
                <a:t>PRIVATE EQUITY COMPANY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17273" y="4192675"/>
            <a:ext cx="3334719" cy="3334719"/>
            <a:chOff x="0" y="0"/>
            <a:chExt cx="4446292" cy="444629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446292" cy="4446292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2194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4450" y="1990928"/>
              <a:ext cx="1588696" cy="153507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57612" y="1656940"/>
              <a:ext cx="1828287" cy="1869066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233516" y="1146225"/>
              <a:ext cx="4048192" cy="38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5"/>
                </a:lnSpc>
              </a:pPr>
              <a:r>
                <a:rPr lang="en-US" sz="1753">
                  <a:solidFill>
                    <a:srgbClr val="FFFFFF"/>
                  </a:solidFill>
                  <a:latin typeface="Montserrat Semi-Bold Bold"/>
                </a:rPr>
                <a:t>PHYSICIAN PRACTICE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10200" y="5559011"/>
            <a:ext cx="1990240" cy="60204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07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80959" y="7794492"/>
            <a:ext cx="1407349" cy="50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"/>
              </a:lnSpc>
            </a:pPr>
            <a:r>
              <a:rPr lang="en-US" sz="1463">
                <a:solidFill>
                  <a:srgbClr val="000000"/>
                </a:solidFill>
                <a:latin typeface="Montserrat Semi-Bold Bold"/>
              </a:rPr>
              <a:t>Delivers </a:t>
            </a:r>
          </a:p>
          <a:p>
            <a:pPr algn="ctr">
              <a:lnSpc>
                <a:spcPts val="2049"/>
              </a:lnSpc>
            </a:pPr>
            <a:r>
              <a:rPr lang="en-US" sz="1463">
                <a:solidFill>
                  <a:srgbClr val="000000"/>
                </a:solidFill>
                <a:latin typeface="Montserrat Semi-Bold Bold"/>
              </a:rPr>
              <a:t>healthcare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81705" y="7794574"/>
            <a:ext cx="2724591" cy="50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000000"/>
                </a:solidFill>
                <a:latin typeface="Montserrat Semi-Bold Bold"/>
              </a:rPr>
              <a:t>Provides management services to practices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55674" y="7794574"/>
            <a:ext cx="2845681" cy="50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1459">
                <a:solidFill>
                  <a:srgbClr val="000000"/>
                </a:solidFill>
                <a:latin typeface="Montserrat Semi-Bold Bold"/>
              </a:rPr>
              <a:t>Owns &amp; funds the practice management company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4099" y="2117135"/>
            <a:ext cx="922727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>
                <a:solidFill>
                  <a:srgbClr val="1E1E1E"/>
                </a:solidFill>
                <a:latin typeface="Montserrat"/>
              </a:rPr>
              <a:t>As the owner and investor, Private Equity is an </a:t>
            </a:r>
            <a:r>
              <a:rPr lang="en-US" sz="3900">
                <a:solidFill>
                  <a:srgbClr val="1E1E1E"/>
                </a:solidFill>
                <a:latin typeface="Montserrat Bold"/>
              </a:rPr>
              <a:t>“Invisible Customer”: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17508" y="5559011"/>
            <a:ext cx="1990240" cy="602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72668" y="6363049"/>
            <a:ext cx="8996522" cy="719932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34099" y="3835749"/>
            <a:ext cx="8362849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 dirty="0">
                <a:solidFill>
                  <a:srgbClr val="1E1E1E"/>
                </a:solidFill>
                <a:latin typeface="Montserrat"/>
              </a:rPr>
              <a:t>According to AMA Physician Practice Benchmark Survey in 2018, which is greater:</a:t>
            </a:r>
          </a:p>
          <a:p>
            <a:pPr>
              <a:lnSpc>
                <a:spcPts val="4680"/>
              </a:lnSpc>
            </a:pPr>
            <a:endParaRPr lang="en-US" sz="3900" dirty="0">
              <a:solidFill>
                <a:srgbClr val="1E1E1E"/>
              </a:solidFill>
              <a:latin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586655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08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4099" y="6363049"/>
            <a:ext cx="9299474" cy="211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3300" dirty="0">
                <a:solidFill>
                  <a:srgbClr val="1E1E1E"/>
                </a:solidFill>
                <a:latin typeface="Montserrat Bold"/>
              </a:rPr>
              <a:t>A.</a:t>
            </a:r>
            <a:r>
              <a:rPr lang="en-US" sz="3300" dirty="0">
                <a:solidFill>
                  <a:srgbClr val="1E1E1E"/>
                </a:solidFill>
                <a:latin typeface="Montserrat"/>
              </a:rPr>
              <a:t> The % of physicians who are employed</a:t>
            </a:r>
          </a:p>
          <a:p>
            <a:pPr>
              <a:lnSpc>
                <a:spcPts val="5742"/>
              </a:lnSpc>
            </a:pPr>
            <a:r>
              <a:rPr lang="en-US" sz="3300" dirty="0">
                <a:solidFill>
                  <a:srgbClr val="1E1E1E"/>
                </a:solidFill>
                <a:latin typeface="Montserrat Bold"/>
              </a:rPr>
              <a:t>B.</a:t>
            </a:r>
            <a:r>
              <a:rPr lang="en-US" sz="3300" dirty="0">
                <a:solidFill>
                  <a:srgbClr val="1E1E1E"/>
                </a:solidFill>
                <a:latin typeface="Montserrat"/>
              </a:rPr>
              <a:t> The % of physicians who own their own practices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E8E0FAE-7519-C74A-BE39-3111328318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39" r="12639"/>
          <a:stretch>
            <a:fillRect/>
          </a:stretch>
        </p:blipFill>
        <p:spPr>
          <a:xfrm>
            <a:off x="10993532" y="2805007"/>
            <a:ext cx="6265768" cy="5586868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C8A134A0-E25F-F44C-A154-99335F176D9C}"/>
              </a:ext>
            </a:extLst>
          </p:cNvPr>
          <p:cNvGrpSpPr/>
          <p:nvPr/>
        </p:nvGrpSpPr>
        <p:grpSpPr>
          <a:xfrm>
            <a:off x="1181100" y="2597441"/>
            <a:ext cx="2605846" cy="719932"/>
            <a:chOff x="0" y="0"/>
            <a:chExt cx="3474461" cy="95991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26D3F797-1E46-D24B-9878-706FA6F91A81}"/>
                </a:ext>
              </a:extLst>
            </p:cNvPr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1F040B9F-2889-924D-829C-0A581B93C3D1}"/>
                </a:ext>
              </a:extLst>
            </p:cNvPr>
            <p:cNvSpPr txBox="1"/>
            <p:nvPr/>
          </p:nvSpPr>
          <p:spPr>
            <a:xfrm>
              <a:off x="469438" y="156105"/>
              <a:ext cx="253558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Montserrat Bold"/>
                </a:rPr>
                <a:t>POLL: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5000"/>
          </a:blip>
          <a:srcRect l="25584" r="25584"/>
          <a:stretch>
            <a:fillRect/>
          </a:stretch>
        </p:blipFill>
        <p:spPr>
          <a:xfrm>
            <a:off x="10748409" y="0"/>
            <a:ext cx="7539591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77125" y="5369416"/>
            <a:ext cx="4382175" cy="3633609"/>
            <a:chOff x="-30648" y="0"/>
            <a:chExt cx="5842900" cy="484481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812252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0648" y="1306835"/>
              <a:ext cx="5812252" cy="35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Montserrat Bold"/>
                </a:rPr>
                <a:t>2018 marked the first year in which there were fewer physician owners (45.9%) than employees (47.4%). </a:t>
              </a:r>
            </a:p>
            <a:p>
              <a:pPr algn="r">
                <a:lnSpc>
                  <a:spcPts val="4200"/>
                </a:lnSpc>
              </a:pPr>
              <a:endParaRPr lang="en-US" sz="3000" dirty="0">
                <a:solidFill>
                  <a:srgbClr val="FFFFFF"/>
                </a:solidFill>
                <a:latin typeface="Montserrat Bold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0"/>
            <a:ext cx="10748409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6D1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028700" y="4684346"/>
            <a:ext cx="4095750" cy="1668965"/>
            <a:chOff x="0" y="0"/>
            <a:chExt cx="1620665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0665" cy="660400"/>
            </a:xfrm>
            <a:custGeom>
              <a:avLst/>
              <a:gdLst/>
              <a:ahLst/>
              <a:cxnLst/>
              <a:rect l="l" t="t" r="r" b="b"/>
              <a:pathLst>
                <a:path w="1620665" h="660400">
                  <a:moveTo>
                    <a:pt x="14962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96205" y="0"/>
                  </a:lnTo>
                  <a:cubicBezTo>
                    <a:pt x="1564785" y="0"/>
                    <a:pt x="1620665" y="55880"/>
                    <a:pt x="1620665" y="124460"/>
                  </a:cubicBezTo>
                  <a:lnTo>
                    <a:pt x="1620665" y="535940"/>
                  </a:lnTo>
                  <a:cubicBezTo>
                    <a:pt x="1620665" y="604520"/>
                    <a:pt x="1564785" y="660400"/>
                    <a:pt x="1496205" y="660400"/>
                  </a:cubicBezTo>
                  <a:close/>
                </a:path>
              </a:pathLst>
            </a:custGeom>
            <a:solidFill>
              <a:srgbClr val="3F7E4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04900" y="1957944"/>
            <a:ext cx="8115300" cy="149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84"/>
              </a:lnSpc>
            </a:pPr>
            <a:r>
              <a:rPr lang="en-US" sz="3900">
                <a:solidFill>
                  <a:srgbClr val="1E1E1E"/>
                </a:solidFill>
                <a:latin typeface="Montserrat"/>
              </a:rPr>
              <a:t>Employed Physicians now</a:t>
            </a:r>
          </a:p>
          <a:p>
            <a:pPr>
              <a:lnSpc>
                <a:spcPts val="6084"/>
              </a:lnSpc>
            </a:pPr>
            <a:r>
              <a:rPr lang="en-US" sz="3900">
                <a:solidFill>
                  <a:srgbClr val="000000"/>
                </a:solidFill>
                <a:latin typeface="Montserrat Bold"/>
              </a:rPr>
              <a:t>exceed Practice Owners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4099" y="4172756"/>
            <a:ext cx="68184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E1E1E"/>
                </a:solidFill>
                <a:latin typeface="Montserrat Bold"/>
              </a:rPr>
              <a:t>THE DRIVE TO SELL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586655" y="8787021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dirty="0">
                <a:solidFill>
                  <a:srgbClr val="FFFFFE"/>
                </a:solidFill>
                <a:latin typeface="Montserrat"/>
              </a:rPr>
              <a:t>09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E"/>
                </a:solidFill>
                <a:latin typeface="Montserrat"/>
              </a:rPr>
              <a:t>THE INVISIBLE CUSTOMER | FEBRUARY 24, 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4099" y="6827776"/>
            <a:ext cx="68184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E1E1E"/>
                </a:solidFill>
                <a:latin typeface="Montserrat Bold"/>
              </a:rPr>
              <a:t>PRACTICE OWNER OPTIONS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626868" y="4684346"/>
            <a:ext cx="4095750" cy="1668965"/>
            <a:chOff x="0" y="0"/>
            <a:chExt cx="1620665" cy="660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20665" cy="660400"/>
            </a:xfrm>
            <a:custGeom>
              <a:avLst/>
              <a:gdLst/>
              <a:ahLst/>
              <a:cxnLst/>
              <a:rect l="l" t="t" r="r" b="b"/>
              <a:pathLst>
                <a:path w="1620665" h="660400">
                  <a:moveTo>
                    <a:pt x="14962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96205" y="0"/>
                  </a:lnTo>
                  <a:cubicBezTo>
                    <a:pt x="1564785" y="0"/>
                    <a:pt x="1620665" y="55880"/>
                    <a:pt x="1620665" y="124460"/>
                  </a:cubicBezTo>
                  <a:lnTo>
                    <a:pt x="1620665" y="535940"/>
                  </a:lnTo>
                  <a:cubicBezTo>
                    <a:pt x="1620665" y="604520"/>
                    <a:pt x="1564785" y="660400"/>
                    <a:pt x="1496205" y="660400"/>
                  </a:cubicBezTo>
                  <a:close/>
                </a:path>
              </a:pathLst>
            </a:custGeom>
            <a:solidFill>
              <a:srgbClr val="3F7E4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7245" y="7290459"/>
            <a:ext cx="4095750" cy="1668965"/>
            <a:chOff x="0" y="0"/>
            <a:chExt cx="1620665" cy="660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20665" cy="660400"/>
            </a:xfrm>
            <a:custGeom>
              <a:avLst/>
              <a:gdLst/>
              <a:ahLst/>
              <a:cxnLst/>
              <a:rect l="l" t="t" r="r" b="b"/>
              <a:pathLst>
                <a:path w="1620665" h="660400">
                  <a:moveTo>
                    <a:pt x="14962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96205" y="0"/>
                  </a:lnTo>
                  <a:cubicBezTo>
                    <a:pt x="1564785" y="0"/>
                    <a:pt x="1620665" y="55880"/>
                    <a:pt x="1620665" y="124460"/>
                  </a:cubicBezTo>
                  <a:lnTo>
                    <a:pt x="1620665" y="535940"/>
                  </a:lnTo>
                  <a:cubicBezTo>
                    <a:pt x="1620665" y="604520"/>
                    <a:pt x="1564785" y="660400"/>
                    <a:pt x="1496205" y="660400"/>
                  </a:cubicBezTo>
                  <a:close/>
                </a:path>
              </a:pathLst>
            </a:custGeom>
            <a:solidFill>
              <a:srgbClr val="00689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625414" y="7290459"/>
            <a:ext cx="4095750" cy="1668965"/>
            <a:chOff x="0" y="0"/>
            <a:chExt cx="1620665" cy="660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20665" cy="660400"/>
            </a:xfrm>
            <a:custGeom>
              <a:avLst/>
              <a:gdLst/>
              <a:ahLst/>
              <a:cxnLst/>
              <a:rect l="l" t="t" r="r" b="b"/>
              <a:pathLst>
                <a:path w="1620665" h="660400">
                  <a:moveTo>
                    <a:pt x="149620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96205" y="0"/>
                  </a:lnTo>
                  <a:cubicBezTo>
                    <a:pt x="1564785" y="0"/>
                    <a:pt x="1620665" y="55880"/>
                    <a:pt x="1620665" y="124460"/>
                  </a:cubicBezTo>
                  <a:lnTo>
                    <a:pt x="1620665" y="535940"/>
                  </a:lnTo>
                  <a:cubicBezTo>
                    <a:pt x="1620665" y="604520"/>
                    <a:pt x="1564785" y="660400"/>
                    <a:pt x="1496205" y="660400"/>
                  </a:cubicBezTo>
                  <a:close/>
                </a:path>
              </a:pathLst>
            </a:custGeom>
            <a:solidFill>
              <a:srgbClr val="00689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82866" y="4958124"/>
            <a:ext cx="3587419" cy="109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Bold"/>
              </a:rPr>
              <a:t>Increasing need for capital by physician practices and hospitals to meet demands of evolving US healthcare deliver model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81034" y="5114925"/>
            <a:ext cx="3587419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Bold"/>
              </a:rPr>
              <a:t>Need to address business issues in addition to providing health care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1411" y="7702349"/>
            <a:ext cx="3587419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4" lvl="1" indent="-172722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Montserrat Bold"/>
              </a:rPr>
              <a:t>Reduced share of ownership in a bigger pie</a:t>
            </a:r>
          </a:p>
          <a:p>
            <a:pPr marL="345444" lvl="1" indent="-172722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Arimo Bold"/>
              </a:rPr>
              <a:t>Tradeoff a degree of autonomy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81034" y="7702349"/>
            <a:ext cx="3587419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4" lvl="1" indent="-172722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Montserrat Bold"/>
              </a:rPr>
              <a:t>Give up ownership</a:t>
            </a:r>
            <a:r>
              <a:rPr lang="en-US" sz="1600">
                <a:solidFill>
                  <a:srgbClr val="FFFFFF"/>
                </a:solidFill>
                <a:latin typeface="Arimo Bold"/>
              </a:rPr>
              <a:t> </a:t>
            </a:r>
          </a:p>
          <a:p>
            <a:pPr marL="345444" lvl="1" indent="-172722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Arimo Bold"/>
              </a:rPr>
              <a:t>Tradeoff autonomy for practice resources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00EC10-5EF0-8E4B-B435-B3EC5540984D}"/>
              </a:ext>
            </a:extLst>
          </p:cNvPr>
          <p:cNvSpPr txBox="1"/>
          <p:nvPr/>
        </p:nvSpPr>
        <p:spPr>
          <a:xfrm>
            <a:off x="8270093" y="9778353"/>
            <a:ext cx="926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www.ama-assn.org</a:t>
            </a:r>
            <a:r>
              <a:rPr lang="en-US" dirty="0"/>
              <a:t>/system/files/2019-07/prp-fewer-owners-benchmark-survey-2018.pdf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96725" y="3709448"/>
            <a:ext cx="4495254" cy="777240"/>
            <a:chOff x="0" y="0"/>
            <a:chExt cx="5993672" cy="10363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54528" cy="75452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3A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18036" y="138504"/>
              <a:ext cx="51845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Bold"/>
                </a:rPr>
                <a:t>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7498" y="-38100"/>
              <a:ext cx="4786174" cy="1074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1E1E1E"/>
                  </a:solidFill>
                  <a:latin typeface="Montserrat Bold"/>
                </a:rPr>
                <a:t>Growth is faster than GDP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78973" y="3694208"/>
            <a:ext cx="5600745" cy="1196340"/>
            <a:chOff x="0" y="0"/>
            <a:chExt cx="7467659" cy="15951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54528" cy="754528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3A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8036" y="138504"/>
              <a:ext cx="51845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Bold"/>
                </a:rPr>
                <a:t>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47747" y="-38100"/>
              <a:ext cx="6219912" cy="163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1E1E1E"/>
                  </a:solidFill>
                  <a:latin typeface="Montserrat Bold"/>
                </a:rPr>
                <a:t>Specialties remain fragmented &amp; many HCPs are not professionally managed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60193" y="7614285"/>
            <a:ext cx="4907453" cy="1644015"/>
            <a:chOff x="0" y="0"/>
            <a:chExt cx="6543271" cy="21920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754528" cy="754528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3A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18036" y="138504"/>
              <a:ext cx="51845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Bold"/>
                </a:rPr>
                <a:t>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07498" y="0"/>
              <a:ext cx="5335774" cy="2192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1E1E1E"/>
                  </a:solidFill>
                  <a:latin typeface="Montserrat Bold"/>
                </a:rPr>
                <a:t>Ability to create value by increasing efficiencies &amp; consolidating market power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278973" y="7585710"/>
            <a:ext cx="4525441" cy="594471"/>
            <a:chOff x="0" y="-38100"/>
            <a:chExt cx="6033921" cy="79262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54528" cy="75452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3A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18036" y="138504"/>
              <a:ext cx="518457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Montserrat Bold"/>
                </a:rPr>
                <a:t>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47747" y="-38100"/>
              <a:ext cx="478617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1E1E1E"/>
                  </a:solidFill>
                  <a:latin typeface="Montserrat Bold"/>
                </a:rPr>
                <a:t>Recession-proof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099" y="500644"/>
            <a:ext cx="617324" cy="62356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894163" y="535445"/>
            <a:ext cx="1684351" cy="540415"/>
            <a:chOff x="0" y="0"/>
            <a:chExt cx="2245802" cy="720554"/>
          </a:xfrm>
        </p:grpSpPr>
        <p:sp>
          <p:nvSpPr>
            <p:cNvPr id="24" name="TextBox 24"/>
            <p:cNvSpPr txBox="1"/>
            <p:nvPr/>
          </p:nvSpPr>
          <p:spPr>
            <a:xfrm>
              <a:off x="0" y="0"/>
              <a:ext cx="2245802" cy="720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FF7100"/>
                  </a:solidFill>
                  <a:latin typeface="Montserrat Classic Bold"/>
                </a:rPr>
                <a:t>KMK</a:t>
              </a:r>
            </a:p>
            <a:p>
              <a:pPr>
                <a:lnSpc>
                  <a:spcPts val="2154"/>
                </a:lnSpc>
              </a:pPr>
              <a:r>
                <a:rPr lang="en-US" sz="1841">
                  <a:solidFill>
                    <a:srgbClr val="000000"/>
                  </a:solidFill>
                  <a:latin typeface="Montserrat Classic"/>
                </a:rPr>
                <a:t>Star Alliance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141305" y="429859"/>
              <a:ext cx="52057" cy="52057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7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2539" y="2059374"/>
            <a:ext cx="1103358" cy="12737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32539" y="5806050"/>
            <a:ext cx="1562760" cy="14318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01024" y="1919284"/>
            <a:ext cx="1237081" cy="14138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65572" y="5743116"/>
            <a:ext cx="1427546" cy="149481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028700" y="3709448"/>
            <a:ext cx="3641111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900">
                <a:solidFill>
                  <a:srgbClr val="1E1E1E"/>
                </a:solidFill>
                <a:latin typeface="Montserrat"/>
              </a:rPr>
              <a:t>Interest in Healthcare Sector is Driven by: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8951595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1E1E1E"/>
                </a:solidFill>
                <a:latin typeface="Montserrat"/>
              </a:rPr>
              <a:t>10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88221" y="809331"/>
            <a:ext cx="58710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474747"/>
                </a:solidFill>
                <a:latin typeface="Montserrat"/>
              </a:rPr>
              <a:t>THE INVISIBLE CUSTOMER | FEBRUARY 24, 2022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1345</Words>
  <Application>Microsoft Macintosh PowerPoint</Application>
  <PresentationFormat>Custom</PresentationFormat>
  <Paragraphs>271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Montserrat Classic Bold</vt:lpstr>
      <vt:lpstr>Montserrat</vt:lpstr>
      <vt:lpstr>Montserrat Semi-Bold</vt:lpstr>
      <vt:lpstr>Calibri Light</vt:lpstr>
      <vt:lpstr>Arimo Bold</vt:lpstr>
      <vt:lpstr>Arial</vt:lpstr>
      <vt:lpstr>Montserrat Semi-Bold Bold</vt:lpstr>
      <vt:lpstr>Montserrat Classic</vt:lpstr>
      <vt:lpstr>Calibri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Lisa Pilla</cp:lastModifiedBy>
  <cp:revision>16</cp:revision>
  <dcterms:modified xsi:type="dcterms:W3CDTF">2024-09-09T22:41:29Z</dcterms:modified>
</cp:coreProperties>
</file>